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824" r:id="rId3"/>
    <p:sldId id="1841" r:id="rId4"/>
    <p:sldId id="1848" r:id="rId5"/>
    <p:sldId id="1853" r:id="rId6"/>
    <p:sldId id="1854" r:id="rId7"/>
    <p:sldId id="544" r:id="rId8"/>
    <p:sldId id="545" r:id="rId9"/>
    <p:sldId id="546" r:id="rId10"/>
    <p:sldId id="550" r:id="rId11"/>
    <p:sldId id="551" r:id="rId12"/>
    <p:sldId id="552" r:id="rId13"/>
    <p:sldId id="1825" r:id="rId14"/>
    <p:sldId id="1832" r:id="rId15"/>
    <p:sldId id="1834" r:id="rId16"/>
    <p:sldId id="1856" r:id="rId17"/>
    <p:sldId id="1826" r:id="rId18"/>
    <p:sldId id="1827" r:id="rId19"/>
    <p:sldId id="1828" r:id="rId20"/>
    <p:sldId id="1855" r:id="rId21"/>
    <p:sldId id="1400" r:id="rId22"/>
    <p:sldId id="1567" r:id="rId23"/>
    <p:sldId id="304" r:id="rId2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9426B"/>
    <a:srgbClr val="010001"/>
    <a:srgbClr val="396BC5"/>
    <a:srgbClr val="F4BF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1" autoAdjust="0"/>
    <p:restoredTop sz="95039" autoAdjust="0"/>
  </p:normalViewPr>
  <p:slideViewPr>
    <p:cSldViewPr snapToGrid="0">
      <p:cViewPr varScale="1">
        <p:scale>
          <a:sx n="81" d="100"/>
          <a:sy n="81" d="100"/>
        </p:scale>
        <p:origin x="6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A51221C-393E-4FE7-AED2-E07CE01EF0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747751" cy="441340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41646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1</a:t>
            </a: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3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1</a:t>
            </a: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0</a:t>
            </a:r>
            <a:b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</a:b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18.01.2021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18.01.2021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18.01.2021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18.01.2021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77702"/>
            <a:ext cx="7137066" cy="1801607"/>
          </a:xfrm>
        </p:spPr>
        <p:txBody>
          <a:bodyPr>
            <a:noAutofit/>
          </a:bodyPr>
          <a:lstStyle/>
          <a:p>
            <a:r>
              <a:rPr lang="uk-UA" sz="3200" dirty="0"/>
              <a:t>Колір. Теорія кольору. Колористика. Колірний круг. Система </a:t>
            </a:r>
            <a:r>
              <a:rPr lang="uk-UA" sz="3200" dirty="0" err="1"/>
              <a:t>Pantone</a:t>
            </a:r>
            <a:r>
              <a:rPr lang="uk-UA" sz="3200" dirty="0"/>
              <a:t>. Колір в рекламі. Насиченість, світлість, колірний тон, психологія кольору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18</a:t>
            </a:r>
          </a:p>
        </p:txBody>
      </p:sp>
      <p:pic>
        <p:nvPicPr>
          <p:cNvPr id="8" name="Picture 2" descr="graphic design, paintbrush, web design icon">
            <a:extLst>
              <a:ext uri="{FF2B5EF4-FFF2-40B4-BE49-F238E27FC236}">
                <a16:creationId xmlns:a16="http://schemas.microsoft.com/office/drawing/2014/main" id="{E873F398-A2BC-4509-A237-0EF139E6E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067" y="3687744"/>
            <a:ext cx="2291026" cy="22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olor, rgb icon">
            <a:extLst>
              <a:ext uri="{FF2B5EF4-FFF2-40B4-BE49-F238E27FC236}">
                <a16:creationId xmlns:a16="http://schemas.microsoft.com/office/drawing/2014/main" id="{87926936-EE4E-4535-B02C-0E2511025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658" y="3678937"/>
            <a:ext cx="2299834" cy="229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Колірні моделі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моделі </a:t>
            </a:r>
            <a:r>
              <a:rPr lang="en-US" sz="2800" b="1" i="1" kern="0" dirty="0">
                <a:solidFill>
                  <a:srgbClr val="FFFF00"/>
                </a:solidFill>
              </a:rPr>
              <a:t>CMYK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використовується змішування чотирьох складових: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55E0F9-8B38-405E-9F91-1440C29C8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743" y="2244644"/>
            <a:ext cx="5190408" cy="43474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372E1D-B735-4E03-B6C7-38DEB7B93C34}"/>
              </a:ext>
            </a:extLst>
          </p:cNvPr>
          <p:cNvSpPr txBox="1"/>
          <p:nvPr/>
        </p:nvSpPr>
        <p:spPr>
          <a:xfrm>
            <a:off x="72006" y="2341486"/>
            <a:ext cx="6731915" cy="55399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000" b="1" i="1" kern="0" dirty="0">
                <a:solidFill>
                  <a:srgbClr val="002060"/>
                </a:solidFill>
              </a:rPr>
              <a:t>блакитний (</a:t>
            </a:r>
            <a:r>
              <a:rPr lang="uk-UA" sz="3000" b="1" i="1" kern="0" dirty="0" err="1">
                <a:solidFill>
                  <a:srgbClr val="002060"/>
                </a:solidFill>
              </a:rPr>
              <a:t>англ</a:t>
            </a:r>
            <a:r>
              <a:rPr lang="uk-UA" sz="3000" b="1" i="1" kern="0" dirty="0">
                <a:solidFill>
                  <a:srgbClr val="002060"/>
                </a:solidFill>
              </a:rPr>
              <a:t>. </a:t>
            </a:r>
            <a:r>
              <a:rPr lang="en-US" sz="3000" b="1" i="1" kern="0" dirty="0">
                <a:solidFill>
                  <a:srgbClr val="002060"/>
                </a:solidFill>
              </a:rPr>
              <a:t>Cyan) </a:t>
            </a:r>
            <a:endParaRPr lang="uk-UA" sz="3000" b="1" i="1" kern="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603879-8116-4500-9E06-A8992BC1B5E0}"/>
              </a:ext>
            </a:extLst>
          </p:cNvPr>
          <p:cNvSpPr txBox="1"/>
          <p:nvPr/>
        </p:nvSpPr>
        <p:spPr>
          <a:xfrm>
            <a:off x="72008" y="3055459"/>
            <a:ext cx="6731915" cy="553998"/>
          </a:xfrm>
          <a:prstGeom prst="rect">
            <a:avLst/>
          </a:prstGeom>
          <a:solidFill>
            <a:srgbClr val="ED008C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000" b="1" i="1" kern="0" dirty="0">
                <a:solidFill>
                  <a:srgbClr val="FFFFFF"/>
                </a:solidFill>
              </a:rPr>
              <a:t>пурпурний (</a:t>
            </a:r>
            <a:r>
              <a:rPr lang="uk-UA" sz="30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3000" b="1" i="1" kern="0" dirty="0">
                <a:solidFill>
                  <a:srgbClr val="FFFFFF"/>
                </a:solidFill>
              </a:rPr>
              <a:t>. </a:t>
            </a:r>
            <a:r>
              <a:rPr lang="en-US" sz="3000" b="1" i="1" kern="0" dirty="0">
                <a:solidFill>
                  <a:srgbClr val="FFFF00"/>
                </a:solidFill>
              </a:rPr>
              <a:t>M</a:t>
            </a:r>
            <a:r>
              <a:rPr lang="en-US" sz="3000" b="1" i="1" kern="0" dirty="0">
                <a:solidFill>
                  <a:srgbClr val="FFFFFF"/>
                </a:solidFill>
              </a:rPr>
              <a:t>agenta) </a:t>
            </a:r>
            <a:endParaRPr lang="uk-UA" sz="30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D804E6-2028-42FA-BBED-65C591ED9A9E}"/>
              </a:ext>
            </a:extLst>
          </p:cNvPr>
          <p:cNvSpPr txBox="1"/>
          <p:nvPr/>
        </p:nvSpPr>
        <p:spPr>
          <a:xfrm>
            <a:off x="72007" y="3769432"/>
            <a:ext cx="6731915" cy="55399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000" b="1" i="1" kern="0" dirty="0">
                <a:solidFill>
                  <a:srgbClr val="002060"/>
                </a:solidFill>
              </a:rPr>
              <a:t>жовтий (</a:t>
            </a:r>
            <a:r>
              <a:rPr lang="uk-UA" sz="3000" b="1" i="1" kern="0" dirty="0" err="1">
                <a:solidFill>
                  <a:srgbClr val="002060"/>
                </a:solidFill>
              </a:rPr>
              <a:t>англ</a:t>
            </a:r>
            <a:r>
              <a:rPr lang="uk-UA" sz="3000" b="1" i="1" kern="0" dirty="0">
                <a:solidFill>
                  <a:srgbClr val="002060"/>
                </a:solidFill>
              </a:rPr>
              <a:t>. </a:t>
            </a:r>
            <a:r>
              <a:rPr lang="en-US" sz="3000" b="1" i="1" kern="0" dirty="0">
                <a:solidFill>
                  <a:srgbClr val="002060"/>
                </a:solidFill>
              </a:rPr>
              <a:t>Yellow)</a:t>
            </a:r>
            <a:endParaRPr lang="uk-UA" sz="3000" b="1" i="1" kern="0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C83594-2386-4050-9014-4553A7373AB2}"/>
              </a:ext>
            </a:extLst>
          </p:cNvPr>
          <p:cNvSpPr txBox="1"/>
          <p:nvPr/>
        </p:nvSpPr>
        <p:spPr>
          <a:xfrm>
            <a:off x="72006" y="4483405"/>
            <a:ext cx="6731915" cy="55399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000" b="1" i="1" kern="0" dirty="0">
                <a:solidFill>
                  <a:srgbClr val="FFFFFF"/>
                </a:solidFill>
              </a:rPr>
              <a:t>чорний (</a:t>
            </a:r>
            <a:r>
              <a:rPr lang="uk-UA" sz="30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3000" b="1" i="1" kern="0" dirty="0">
                <a:solidFill>
                  <a:srgbClr val="FFFFFF"/>
                </a:solidFill>
              </a:rPr>
              <a:t>. </a:t>
            </a:r>
            <a:r>
              <a:rPr lang="en-US" sz="3000" b="1" i="1" kern="0" dirty="0" err="1">
                <a:solidFill>
                  <a:srgbClr val="FFFFFF"/>
                </a:solidFill>
              </a:rPr>
              <a:t>bl</a:t>
            </a:r>
            <a:r>
              <a:rPr lang="uk-UA" sz="3000" b="1" i="1" kern="0" dirty="0" err="1">
                <a:solidFill>
                  <a:srgbClr val="FFFFFF"/>
                </a:solidFill>
              </a:rPr>
              <a:t>ас</a:t>
            </a:r>
            <a:r>
              <a:rPr lang="uk-UA" sz="3000" b="1" i="1" kern="0" dirty="0" err="1">
                <a:solidFill>
                  <a:srgbClr val="FFFF00"/>
                </a:solidFill>
              </a:rPr>
              <a:t>К</a:t>
            </a:r>
            <a:r>
              <a:rPr lang="uk-UA" sz="3000" b="1" i="1" kern="0" dirty="0">
                <a:solidFill>
                  <a:srgbClr val="FFFF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9110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Колірні моделі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Вміст кожної зі складових кодується числом від 0 до 100. При цьому нульове значення всіх складових дає білий колір, а стовідсоткове значення — чорний. </a:t>
            </a:r>
          </a:p>
        </p:txBody>
      </p:sp>
      <p:pic>
        <p:nvPicPr>
          <p:cNvPr id="11266" name="Picture 2" descr="Результат пошуку зображень за запитом &quot;колірна модель CMYK&quot;">
            <a:extLst>
              <a:ext uri="{FF2B5EF4-FFF2-40B4-BE49-F238E27FC236}">
                <a16:creationId xmlns:a16="http://schemas.microsoft.com/office/drawing/2014/main" id="{16EFF745-DDB8-485B-9342-1A44811C6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73" t="13298"/>
          <a:stretch/>
        </p:blipFill>
        <p:spPr bwMode="auto">
          <a:xfrm>
            <a:off x="7728156" y="2699206"/>
            <a:ext cx="4335002" cy="389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2ECA20-DC21-4409-A6E1-15EB3FC00E32}"/>
              </a:ext>
            </a:extLst>
          </p:cNvPr>
          <p:cNvSpPr txBox="1"/>
          <p:nvPr/>
        </p:nvSpPr>
        <p:spPr>
          <a:xfrm>
            <a:off x="72008" y="2699207"/>
            <a:ext cx="7253024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Ця модель застосовується для підготовки зображень до кольорового друку. Перші три складові утворено вилученням із білого кольору базових кольорів моделі </a:t>
            </a:r>
            <a:r>
              <a:rPr lang="en-US" sz="2800" b="1" i="1" kern="0" dirty="0">
                <a:solidFill>
                  <a:srgbClr val="FFFFFF"/>
                </a:solidFill>
              </a:rPr>
              <a:t>RGB: </a:t>
            </a:r>
            <a:r>
              <a:rPr lang="uk-UA" sz="2800" b="1" i="1" kern="0" dirty="0">
                <a:solidFill>
                  <a:srgbClr val="FFFFFF"/>
                </a:solidFill>
              </a:rPr>
              <a:t>блакитний = білий -червоний, пурпуровий = білий-зелений, жовтий=6ілий-синій.</a:t>
            </a:r>
          </a:p>
        </p:txBody>
      </p:sp>
    </p:spTree>
    <p:extLst>
      <p:ext uri="{BB962C8B-B14F-4D97-AF65-F5344CB8AC3E}">
        <p14:creationId xmlns:p14="http://schemas.microsoft.com/office/powerpoint/2010/main" val="68068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Колірні моделі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моделі </a:t>
            </a:r>
            <a:r>
              <a:rPr lang="en-US" sz="2800" b="1" i="1" kern="0" dirty="0">
                <a:solidFill>
                  <a:srgbClr val="FFFF00"/>
                </a:solidFill>
              </a:rPr>
              <a:t>HSB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цілими числами кодуються такі характеристики кольору: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A3841BE0-C85C-43F7-AC59-6F745409D79E}"/>
              </a:ext>
            </a:extLst>
          </p:cNvPr>
          <p:cNvSpPr/>
          <p:nvPr/>
        </p:nvSpPr>
        <p:spPr>
          <a:xfrm>
            <a:off x="72007" y="2327151"/>
            <a:ext cx="8275580" cy="8889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відтінок 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US" sz="2800" b="1" i="1" kern="0" dirty="0">
                <a:solidFill>
                  <a:srgbClr val="FFFF00"/>
                </a:solidFill>
              </a:rPr>
              <a:t>H</a:t>
            </a:r>
            <a:r>
              <a:rPr lang="en-US" sz="2800" b="1" i="1" kern="0" dirty="0">
                <a:solidFill>
                  <a:srgbClr val="FFFFFF"/>
                </a:solidFill>
              </a:rPr>
              <a:t>ue)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4E5D7D29-93CD-4455-AA8B-3CD7E6BA11C1}"/>
              </a:ext>
            </a:extLst>
          </p:cNvPr>
          <p:cNvSpPr/>
          <p:nvPr/>
        </p:nvSpPr>
        <p:spPr>
          <a:xfrm>
            <a:off x="72007" y="3294286"/>
            <a:ext cx="8275580" cy="8889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насиченість 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US" sz="2800" b="1" i="1" kern="0" dirty="0">
                <a:solidFill>
                  <a:srgbClr val="FFFF00"/>
                </a:solidFill>
              </a:rPr>
              <a:t>S</a:t>
            </a:r>
            <a:r>
              <a:rPr lang="en-US" sz="2800" b="1" i="1" kern="0" dirty="0">
                <a:solidFill>
                  <a:srgbClr val="FFFFFF"/>
                </a:solidFill>
              </a:rPr>
              <a:t>aturation),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DB1BC6CA-30C4-4472-944A-BA1D125F4469}"/>
              </a:ext>
            </a:extLst>
          </p:cNvPr>
          <p:cNvSpPr/>
          <p:nvPr/>
        </p:nvSpPr>
        <p:spPr>
          <a:xfrm>
            <a:off x="72007" y="4280169"/>
            <a:ext cx="8275580" cy="8889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яскравість 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US" sz="2800" b="1" i="1" kern="0" dirty="0">
                <a:solidFill>
                  <a:srgbClr val="FFFF00"/>
                </a:solidFill>
              </a:rPr>
              <a:t>B</a:t>
            </a:r>
            <a:r>
              <a:rPr lang="en-US" sz="2800" b="1" i="1" kern="0" dirty="0">
                <a:solidFill>
                  <a:srgbClr val="FFFFFF"/>
                </a:solidFill>
              </a:rPr>
              <a:t>rightness);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0" name="Picture 2" descr="Результат пошуку зображень за запитом &quot;Колірна модель HSB&quot;">
            <a:extLst>
              <a:ext uri="{FF2B5EF4-FFF2-40B4-BE49-F238E27FC236}">
                <a16:creationId xmlns:a16="http://schemas.microsoft.com/office/drawing/2014/main" id="{400E9C7C-1E87-4BDE-B7BA-8D66A8E5D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213" y="2212675"/>
            <a:ext cx="3253453" cy="318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0F156E-DB95-4644-8EE0-393D241BF3B0}"/>
              </a:ext>
            </a:extLst>
          </p:cNvPr>
          <p:cNvSpPr txBox="1"/>
          <p:nvPr/>
        </p:nvSpPr>
        <p:spPr>
          <a:xfrm>
            <a:off x="72008" y="5404970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Вважається, що ця кольорова модель ближча до сприйняття кольору людиною.</a:t>
            </a:r>
          </a:p>
        </p:txBody>
      </p:sp>
    </p:spTree>
    <p:extLst>
      <p:ext uri="{BB962C8B-B14F-4D97-AF65-F5344CB8AC3E}">
        <p14:creationId xmlns:p14="http://schemas.microsoft.com/office/powerpoint/2010/main" val="96763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Колір. Теорія кольору.</a:t>
            </a:r>
            <a:br>
              <a:rPr lang="uk-UA" dirty="0"/>
            </a:br>
            <a:r>
              <a:rPr lang="uk-UA" dirty="0"/>
              <a:t>Колористика. Колірний круг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571E92-B5EB-4460-B876-7D0D3E3DDC56}"/>
              </a:ext>
            </a:extLst>
          </p:cNvPr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Колористика</a:t>
            </a:r>
            <a:r>
              <a:rPr lang="uk-UA" sz="2800" b="1" i="1" kern="0" dirty="0">
                <a:solidFill>
                  <a:srgbClr val="FFFFFF"/>
                </a:solidFill>
              </a:rPr>
              <a:t> — це наука про колір, його властивості, особливості сприйняття кольорів людьми різних вікових і соціальних груп.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8ACFE1D-714D-485D-8B21-67512A4C7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33" y="119675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Пов’язане зображення">
            <a:extLst>
              <a:ext uri="{FF2B5EF4-FFF2-40B4-BE49-F238E27FC236}">
                <a16:creationId xmlns:a16="http://schemas.microsoft.com/office/drawing/2014/main" id="{13526513-697F-4776-A86A-75534D260A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4" b="11944"/>
          <a:stretch/>
        </p:blipFill>
        <p:spPr bwMode="auto">
          <a:xfrm>
            <a:off x="92710" y="2765743"/>
            <a:ext cx="6308090" cy="361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ов’язане зображення">
            <a:extLst>
              <a:ext uri="{FF2B5EF4-FFF2-40B4-BE49-F238E27FC236}">
                <a16:creationId xmlns:a16="http://schemas.microsoft.com/office/drawing/2014/main" id="{64AE80E7-2DF9-4970-8859-69A7FBE8C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59"/>
          <a:stretch/>
        </p:blipFill>
        <p:spPr bwMode="auto">
          <a:xfrm>
            <a:off x="6552375" y="2765743"/>
            <a:ext cx="5569775" cy="361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37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Колір. Теорія кольору.</a:t>
            </a:r>
            <a:br>
              <a:rPr lang="uk-UA" dirty="0"/>
            </a:br>
            <a:r>
              <a:rPr lang="uk-UA" dirty="0"/>
              <a:t>Колористика. Колірний круг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40BE69-303B-4D32-8B79-505AC118005E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Вимоги з огляду на </a:t>
            </a:r>
            <a:r>
              <a:rPr lang="uk-UA" sz="2800" b="1" i="1" kern="0" dirty="0">
                <a:solidFill>
                  <a:srgbClr val="FFFF00"/>
                </a:solidFill>
              </a:rPr>
              <a:t>колористику</a:t>
            </a:r>
            <a:r>
              <a:rPr lang="uk-UA" sz="2800" b="1" i="1" kern="0" dirty="0">
                <a:solidFill>
                  <a:srgbClr val="FFFFFF"/>
                </a:solidFill>
              </a:rPr>
              <a:t>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263E7E-5F2C-4647-ABF1-318BAB975B82}"/>
              </a:ext>
            </a:extLst>
          </p:cNvPr>
          <p:cNvSpPr txBox="1"/>
          <p:nvPr/>
        </p:nvSpPr>
        <p:spPr>
          <a:xfrm>
            <a:off x="72008" y="1790930"/>
            <a:ext cx="12050142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Допоміжні кольори повинні гармонійно поєднуватися з основним. Гармонію можна досягнути, якщо: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32D27609-DEF8-4C00-AB44-21E2275AE5A2}"/>
              </a:ext>
            </a:extLst>
          </p:cNvPr>
          <p:cNvSpPr/>
          <p:nvPr/>
        </p:nvSpPr>
        <p:spPr>
          <a:xfrm>
            <a:off x="72007" y="2808993"/>
            <a:ext cx="3973050" cy="159404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Основний і допоміжні кольори є відтінками одного кольору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CF9858A9-B970-4560-9932-E6A2FCAB4C95}"/>
              </a:ext>
            </a:extLst>
          </p:cNvPr>
          <p:cNvSpPr/>
          <p:nvPr/>
        </p:nvSpPr>
        <p:spPr>
          <a:xfrm>
            <a:off x="4110552" y="2808993"/>
            <a:ext cx="3973050" cy="159404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Кольори є близькими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E5E2C638-DAE8-4025-96F9-A3CF07D23608}"/>
              </a:ext>
            </a:extLst>
          </p:cNvPr>
          <p:cNvSpPr/>
          <p:nvPr/>
        </p:nvSpPr>
        <p:spPr>
          <a:xfrm>
            <a:off x="8149100" y="2808993"/>
            <a:ext cx="3973050" cy="159404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Кольори контрастні 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5CC00034-E08B-4EB7-BE8F-97909E3A4D96}"/>
              </a:ext>
            </a:extLst>
          </p:cNvPr>
          <p:cNvSpPr/>
          <p:nvPr/>
        </p:nvSpPr>
        <p:spPr>
          <a:xfrm>
            <a:off x="72007" y="4466991"/>
            <a:ext cx="3973050" cy="86038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Однотонна гармонія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88911CE1-150F-4D0C-BBD1-AE1878505A36}"/>
              </a:ext>
            </a:extLst>
          </p:cNvPr>
          <p:cNvSpPr/>
          <p:nvPr/>
        </p:nvSpPr>
        <p:spPr>
          <a:xfrm>
            <a:off x="4110552" y="4466991"/>
            <a:ext cx="3973050" cy="86038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Гармонія споріднених кольорів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48E72F18-866E-400B-A896-129B3B2703E2}"/>
              </a:ext>
            </a:extLst>
          </p:cNvPr>
          <p:cNvSpPr/>
          <p:nvPr/>
        </p:nvSpPr>
        <p:spPr>
          <a:xfrm>
            <a:off x="8149100" y="4466991"/>
            <a:ext cx="3973050" cy="86038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Гармонія контрастних кольорів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D574328-9DB4-48D9-BC64-930A3879A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66" y="5396946"/>
            <a:ext cx="3174931" cy="109094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B654E29-E3CC-45E1-9E96-F20405E87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5598" y="5396946"/>
            <a:ext cx="3206403" cy="109656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9A2BAF9-75E1-4CCA-B474-32549EEAFF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1603" y="5390147"/>
            <a:ext cx="3248044" cy="109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7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Колір. Теорія кольору.</a:t>
            </a:r>
            <a:br>
              <a:rPr lang="uk-UA" dirty="0"/>
            </a:br>
            <a:r>
              <a:rPr lang="uk-UA" dirty="0"/>
              <a:t>Колористика. Колірний круг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C0FF33-0DEF-4967-AE63-D6FA335494C9}"/>
              </a:ext>
            </a:extLst>
          </p:cNvPr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Кольорове коло </a:t>
            </a:r>
            <a:r>
              <a:rPr lang="en-AU" sz="2800" b="1" i="1" kern="0" dirty="0">
                <a:solidFill>
                  <a:srgbClr val="FFFFFF"/>
                </a:solidFill>
              </a:rPr>
              <a:t>— </a:t>
            </a:r>
            <a:r>
              <a:rPr lang="uk-UA" sz="2800" b="1" i="1" kern="0" dirty="0">
                <a:solidFill>
                  <a:srgbClr val="FFFFFF"/>
                </a:solidFill>
              </a:rPr>
              <a:t>абстрактний ілюстративний спосіб відображення безперервності переходів між кольорами. 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8E5BFDF-8737-4D4F-A92A-BC507FD90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33" y="119675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821843-E23C-4934-AA0A-D00DD01F95CC}"/>
              </a:ext>
            </a:extLst>
          </p:cNvPr>
          <p:cNvSpPr txBox="1"/>
          <p:nvPr/>
        </p:nvSpPr>
        <p:spPr>
          <a:xfrm>
            <a:off x="72008" y="2705925"/>
            <a:ext cx="733463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Сектори кола пофарбовані в різні кольорові тони, які розміщені в порядку розташування спектральних кольорів, причому пурпуровий колір пов'язує крайні (червоний і фіолетовий) кольори.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F57E3C1-7CB2-4C2B-9DBB-8AE6B769C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240" y="2705926"/>
            <a:ext cx="4063112" cy="406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01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Колір. Теорія кольору.</a:t>
            </a:r>
            <a:br>
              <a:rPr lang="uk-UA" dirty="0"/>
            </a:br>
            <a:r>
              <a:rPr lang="uk-UA" dirty="0"/>
              <a:t>Колористика. Колірний круг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C0FF33-0DEF-4967-AE63-D6FA335494C9}"/>
              </a:ext>
            </a:extLst>
          </p:cNvPr>
          <p:cNvSpPr txBox="1"/>
          <p:nvPr/>
        </p:nvSpPr>
        <p:spPr>
          <a:xfrm>
            <a:off x="1403648" y="1196752"/>
            <a:ext cx="4296112" cy="483209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Система відповідності кольорів </a:t>
            </a:r>
            <a:r>
              <a:rPr lang="en-AU" sz="2800" b="1" i="1" kern="0" dirty="0">
                <a:solidFill>
                  <a:srgbClr val="FFFF00"/>
                </a:solidFill>
              </a:rPr>
              <a:t>Pantone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en-AU" sz="2800" b="1" i="1" kern="0" dirty="0">
                <a:solidFill>
                  <a:srgbClr val="FFFFFF"/>
                </a:solidFill>
              </a:rPr>
              <a:t>— </a:t>
            </a:r>
            <a:r>
              <a:rPr lang="uk-UA" sz="2800" b="1" i="1" kern="0" dirty="0">
                <a:solidFill>
                  <a:srgbClr val="FFFFFF"/>
                </a:solidFill>
              </a:rPr>
              <a:t>широко розповсюджена система для визначення, ідентифікації та підбору відповідності кольорів.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8E5BFDF-8737-4D4F-A92A-BC507FD90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33" y="119675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Результат пошуку зображень за запитом &quot;Pantone&quot;">
            <a:extLst>
              <a:ext uri="{FF2B5EF4-FFF2-40B4-BE49-F238E27FC236}">
                <a16:creationId xmlns:a16="http://schemas.microsoft.com/office/drawing/2014/main" id="{62CCD3C2-A2E6-4A60-841B-B40EF0A734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7" b="13007"/>
          <a:stretch/>
        </p:blipFill>
        <p:spPr bwMode="auto">
          <a:xfrm>
            <a:off x="5952490" y="1196752"/>
            <a:ext cx="6117590" cy="483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36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Психологія кольору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7F4A90-01D6-49CD-8D3E-19F66EDEF60E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Вибираючи колір, слід враховувати його вплив на психічний стан людини. Наведемо характеристики деяких кольорів: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FAA488-3CBB-48FE-8946-A04C833EBD45}"/>
              </a:ext>
            </a:extLst>
          </p:cNvPr>
          <p:cNvSpPr txBox="1"/>
          <p:nvPr/>
        </p:nvSpPr>
        <p:spPr>
          <a:xfrm>
            <a:off x="2395330" y="2679040"/>
            <a:ext cx="9724093" cy="138499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Теплий, енергійний, агресивний, збуджуючий, на певний час активізує всі функції організму, піднімає настрій;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105AB933-B07F-4EAB-8E8D-51133FACFAC5}"/>
              </a:ext>
            </a:extLst>
          </p:cNvPr>
          <p:cNvSpPr/>
          <p:nvPr/>
        </p:nvSpPr>
        <p:spPr>
          <a:xfrm>
            <a:off x="72008" y="2679039"/>
            <a:ext cx="2223931" cy="138499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Червоний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0931D6-4371-4AB9-911D-D2DA605DD966}"/>
              </a:ext>
            </a:extLst>
          </p:cNvPr>
          <p:cNvSpPr txBox="1"/>
          <p:nvPr/>
        </p:nvSpPr>
        <p:spPr>
          <a:xfrm>
            <a:off x="2395331" y="4165477"/>
            <a:ext cx="7086599" cy="2246769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Зменшує втомлюваність, стимулює органи зору і нервову систему, сприяє розумовій діяльності та розв'язанню проблем;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3C9F5D8E-B20A-4DD2-AA2E-80D10570D203}"/>
              </a:ext>
            </a:extLst>
          </p:cNvPr>
          <p:cNvSpPr/>
          <p:nvPr/>
        </p:nvSpPr>
        <p:spPr>
          <a:xfrm>
            <a:off x="72008" y="4165477"/>
            <a:ext cx="2223931" cy="224676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Жовтий</a:t>
            </a:r>
            <a:endParaRPr lang="en-US" sz="2800" b="1" i="1" kern="0" dirty="0">
              <a:solidFill>
                <a:srgbClr val="002060"/>
              </a:solidFill>
            </a:endParaRPr>
          </a:p>
        </p:txBody>
      </p:sp>
      <p:pic>
        <p:nvPicPr>
          <p:cNvPr id="12" name="Picture 2" descr="eye, human eye, search, view icon">
            <a:extLst>
              <a:ext uri="{FF2B5EF4-FFF2-40B4-BE49-F238E27FC236}">
                <a16:creationId xmlns:a16="http://schemas.microsoft.com/office/drawing/2014/main" id="{0B15CEDE-123D-4ED2-B909-0DCDC238A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322" y="4064034"/>
            <a:ext cx="2610678" cy="261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22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Психологія кольору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46030E-9501-47A6-92A3-63C37D7FB87F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(Продовження) характеристики деяких кольорів: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F8CE30-2D41-42C5-83F0-EDC4B37EA017}"/>
              </a:ext>
            </a:extLst>
          </p:cNvPr>
          <p:cNvSpPr txBox="1"/>
          <p:nvPr/>
        </p:nvSpPr>
        <p:spPr>
          <a:xfrm>
            <a:off x="2590241" y="4412422"/>
            <a:ext cx="9529182" cy="169277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Знижує більшість фізіологічних функцій організму — пульс, тиск, тонус м'язів, сприяє виникненню відчуття розчарованості та підозрілості.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A93EEBB8-1A3D-4837-BD6C-4B027BA3DEF1}"/>
              </a:ext>
            </a:extLst>
          </p:cNvPr>
          <p:cNvSpPr/>
          <p:nvPr/>
        </p:nvSpPr>
        <p:spPr>
          <a:xfrm>
            <a:off x="72008" y="4412421"/>
            <a:ext cx="2442592" cy="16927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Блакитний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4904A9-B244-4853-A732-BC5F75CDF0BA}"/>
              </a:ext>
            </a:extLst>
          </p:cNvPr>
          <p:cNvSpPr txBox="1"/>
          <p:nvPr/>
        </p:nvSpPr>
        <p:spPr>
          <a:xfrm>
            <a:off x="2590241" y="1827236"/>
            <a:ext cx="9529182" cy="249299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Фізіологічно найсприятливіший для людини, зменшує напругу і заспокоює нервову систему, на тривалий час збільшує працездатність, сприяє критичному і вдумливому підходу до розв'язування проблем, зменшенню кількості помилок під час прийняття рішень;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647C6855-325F-4F75-8CD9-0169F46ED89D}"/>
              </a:ext>
            </a:extLst>
          </p:cNvPr>
          <p:cNvSpPr/>
          <p:nvPr/>
        </p:nvSpPr>
        <p:spPr>
          <a:xfrm>
            <a:off x="72008" y="1827235"/>
            <a:ext cx="2442592" cy="249299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Зелений</a:t>
            </a:r>
            <a:endParaRPr lang="en-US" sz="2800" b="1" i="1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1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гармонійних</a:t>
            </a:r>
            <a:br>
              <a:rPr lang="uk-UA" dirty="0"/>
            </a:br>
            <a:r>
              <a:rPr lang="uk-UA" dirty="0"/>
              <a:t>колірних поєднань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Існує шість основних поєднань кольорів. Кожне з них може дати безконечну кількість різних колірних палітр.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401969EB-2946-4533-ABE0-18D9DBCF5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32" y="3059536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D77A838A-CF73-405F-B87A-844B06160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064897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6DACD446-72D4-48B4-814D-04A445642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125" y="3059536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E32EFAA0-422C-4300-A30B-CA959FDD8E7B}"/>
              </a:ext>
            </a:extLst>
          </p:cNvPr>
          <p:cNvSpPr/>
          <p:nvPr/>
        </p:nvSpPr>
        <p:spPr>
          <a:xfrm>
            <a:off x="72007" y="2263018"/>
            <a:ext cx="3973050" cy="68973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Однобарвне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AA5ACA9A-3BFE-4D16-BFFF-B3F1B2043F4A}"/>
              </a:ext>
            </a:extLst>
          </p:cNvPr>
          <p:cNvSpPr/>
          <p:nvPr/>
        </p:nvSpPr>
        <p:spPr>
          <a:xfrm>
            <a:off x="4110552" y="2263018"/>
            <a:ext cx="3973050" cy="68973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Аналогічне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B4C0CF66-7202-4E40-9976-87EAC6653F90}"/>
              </a:ext>
            </a:extLst>
          </p:cNvPr>
          <p:cNvSpPr/>
          <p:nvPr/>
        </p:nvSpPr>
        <p:spPr>
          <a:xfrm>
            <a:off x="8149100" y="2263018"/>
            <a:ext cx="3973050" cy="68973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Доповнення</a:t>
            </a:r>
          </a:p>
        </p:txBody>
      </p:sp>
    </p:spTree>
    <p:extLst>
      <p:ext uri="{BB962C8B-B14F-4D97-AF65-F5344CB8AC3E}">
        <p14:creationId xmlns:p14="http://schemas.microsoft.com/office/powerpoint/2010/main" val="213069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Колір. Теорія кольору.</a:t>
            </a:r>
            <a:br>
              <a:rPr lang="uk-UA" dirty="0"/>
            </a:br>
            <a:r>
              <a:rPr lang="uk-UA" dirty="0"/>
              <a:t>Колористика. Колірний круг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C08795-F7C2-45B6-A94B-8D0815EFE62D}"/>
              </a:ext>
            </a:extLst>
          </p:cNvPr>
          <p:cNvSpPr txBox="1"/>
          <p:nvPr/>
        </p:nvSpPr>
        <p:spPr>
          <a:xfrm>
            <a:off x="1403648" y="1196752"/>
            <a:ext cx="5047952" cy="483209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Колір</a:t>
            </a:r>
            <a:r>
              <a:rPr lang="uk-UA" sz="2800" b="1" i="1" kern="0" dirty="0">
                <a:solidFill>
                  <a:srgbClr val="FFFFFF"/>
                </a:solidFill>
              </a:rPr>
              <a:t> — суб'єктивна характеристика сприйняття світлової хвилі, яка ґрунтується на здатності людського зору розрізняти електромагнітне випромінювання з довжиною хвиль у межах видимого діапазону.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0D69182-3196-4157-97A5-D329D7978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33" y="119675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E36D2B9-9F18-4291-9A48-1A20DA87B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416" y="1196753"/>
            <a:ext cx="5319734" cy="483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3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гармонійних</a:t>
            </a:r>
            <a:br>
              <a:rPr lang="uk-UA" dirty="0"/>
            </a:br>
            <a:r>
              <a:rPr lang="uk-UA" dirty="0"/>
              <a:t>колірних поєднань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(Продовження…) Основні поєднання кольорів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16AB55A9-E5EA-47F0-9E72-7C8811335A63}"/>
              </a:ext>
            </a:extLst>
          </p:cNvPr>
          <p:cNvSpPr/>
          <p:nvPr/>
        </p:nvSpPr>
        <p:spPr>
          <a:xfrm>
            <a:off x="72007" y="1866778"/>
            <a:ext cx="3973050" cy="68973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Розбите доповнення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4D8EFBDA-12A6-4068-8260-EBA021B7CE42}"/>
              </a:ext>
            </a:extLst>
          </p:cNvPr>
          <p:cNvSpPr/>
          <p:nvPr/>
        </p:nvSpPr>
        <p:spPr>
          <a:xfrm>
            <a:off x="4110552" y="1866778"/>
            <a:ext cx="3973050" cy="68973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Основне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67229C2C-4524-4222-A04A-1767E81F0BDB}"/>
              </a:ext>
            </a:extLst>
          </p:cNvPr>
          <p:cNvSpPr/>
          <p:nvPr/>
        </p:nvSpPr>
        <p:spPr>
          <a:xfrm>
            <a:off x="8149100" y="1866778"/>
            <a:ext cx="3973050" cy="68973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Вторинне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39F361DB-631B-42FE-8E53-DBEFF2BA6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32" y="2688772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EFDCBB44-DD92-4345-B65D-FB47DD4DA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688772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775825F6-2710-4371-936F-62169B727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142" y="2688772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68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ви розумієте під поняттям «колір»?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1844688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Що ви розумієте під поняттям «колористика»?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470ABE-CD49-4657-8DC2-5A90ACBB77C4}"/>
              </a:ext>
            </a:extLst>
          </p:cNvPr>
          <p:cNvSpPr txBox="1"/>
          <p:nvPr/>
        </p:nvSpPr>
        <p:spPr>
          <a:xfrm>
            <a:off x="72008" y="2511376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Назвіть основні характеристики кольору?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7F4920-1E24-4D2B-B3BB-88EF04A98FB2}"/>
              </a:ext>
            </a:extLst>
          </p:cNvPr>
          <p:cNvSpPr txBox="1"/>
          <p:nvPr/>
        </p:nvSpPr>
        <p:spPr>
          <a:xfrm>
            <a:off x="72008" y="3178064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Назвіть три найпоширеніші колірні моделі?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EFB203-75A4-49C1-92A6-EF8B5E969C68}"/>
              </a:ext>
            </a:extLst>
          </p:cNvPr>
          <p:cNvSpPr txBox="1"/>
          <p:nvPr/>
        </p:nvSpPr>
        <p:spPr>
          <a:xfrm>
            <a:off x="72008" y="3823405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ви знаєте про систему </a:t>
            </a:r>
            <a:r>
              <a:rPr lang="en-AU" sz="2800" b="1" i="1" kern="0" dirty="0">
                <a:solidFill>
                  <a:srgbClr val="FFFFFF"/>
                </a:solidFill>
              </a:rPr>
              <a:t>Pantone</a:t>
            </a:r>
            <a:r>
              <a:rPr lang="uk-UA" sz="2800" b="1" i="1" kern="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C507DB-8C96-45AD-87B0-47F9EFFED129}"/>
              </a:ext>
            </a:extLst>
          </p:cNvPr>
          <p:cNvSpPr txBox="1"/>
          <p:nvPr/>
        </p:nvSpPr>
        <p:spPr>
          <a:xfrm>
            <a:off x="72008" y="4490093"/>
            <a:ext cx="10453766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Що ви розумієте під поняттям «колірний круг»?</a:t>
            </a:r>
          </a:p>
        </p:txBody>
      </p:sp>
    </p:spTree>
    <p:extLst>
      <p:ext uri="{BB962C8B-B14F-4D97-AF65-F5344CB8AC3E}">
        <p14:creationId xmlns:p14="http://schemas.microsoft.com/office/powerpoint/2010/main" val="117634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Ð ÐµÐ·ÑÐ»ÑÑÐ°Ñ Ð¿Ð¾ÑÑÐºÑ Ð·Ð¾Ð±ÑÐ°Ð¶ÐµÐ½Ñ Ð·Ð° Ð·Ð°Ð¿Ð¸ÑÐ¾Ð¼ &quot;blackboard with wooden frame&quot;">
            <a:extLst>
              <a:ext uri="{FF2B5EF4-FFF2-40B4-BE49-F238E27FC236}">
                <a16:creationId xmlns:a16="http://schemas.microsoft.com/office/drawing/2014/main" id="{3CECCAC8-B652-4FB7-92BE-D3D7777FFC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91767" y="1251832"/>
            <a:ext cx="9651372" cy="52157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F01F12-60B8-4057-B072-70972A5148DE}"/>
              </a:ext>
            </a:extLst>
          </p:cNvPr>
          <p:cNvSpPr txBox="1"/>
          <p:nvPr/>
        </p:nvSpPr>
        <p:spPr>
          <a:xfrm>
            <a:off x="2601158" y="1793710"/>
            <a:ext cx="6989684" cy="341632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chemeClr val="bg1"/>
                </a:solidFill>
              </a:rPr>
              <a:t>Опрацювати теоретичний матеріал з теми уроку</a:t>
            </a:r>
            <a:endParaRPr lang="uk-UA" sz="54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4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11" name="Підзаголовок 2">
            <a:extLst>
              <a:ext uri="{FF2B5EF4-FFF2-40B4-BE49-F238E27FC236}">
                <a16:creationId xmlns:a16="http://schemas.microsoft.com/office/drawing/2014/main" id="{344007F2-3680-4034-9226-0551AEE1327D}"/>
              </a:ext>
            </a:extLst>
          </p:cNvPr>
          <p:cNvSpPr txBox="1">
            <a:spLocks/>
          </p:cNvSpPr>
          <p:nvPr/>
        </p:nvSpPr>
        <p:spPr>
          <a:xfrm>
            <a:off x="5032382" y="3184362"/>
            <a:ext cx="7138989" cy="4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2018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12" name="Округлена прямокутна виноска 5">
            <a:extLst>
              <a:ext uri="{FF2B5EF4-FFF2-40B4-BE49-F238E27FC236}">
                <a16:creationId xmlns:a16="http://schemas.microsoft.com/office/drawing/2014/main" id="{50F6A942-D83A-4781-A35D-7D9E073D86CC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18</a:t>
            </a:r>
          </a:p>
        </p:txBody>
      </p:sp>
      <p:pic>
        <p:nvPicPr>
          <p:cNvPr id="8" name="Picture 2" descr="graphic design, paintbrush, web design icon">
            <a:extLst>
              <a:ext uri="{FF2B5EF4-FFF2-40B4-BE49-F238E27FC236}">
                <a16:creationId xmlns:a16="http://schemas.microsoft.com/office/drawing/2014/main" id="{6C813333-25C9-45AB-B118-23AFE4916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067" y="3687744"/>
            <a:ext cx="2291026" cy="22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olor, rgb icon">
            <a:extLst>
              <a:ext uri="{FF2B5EF4-FFF2-40B4-BE49-F238E27FC236}">
                <a16:creationId xmlns:a16="http://schemas.microsoft.com/office/drawing/2014/main" id="{E2B91B99-E17D-4108-9528-21DEA175C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658" y="3678937"/>
            <a:ext cx="2299834" cy="229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Колір. Теорія кольору.</a:t>
            </a:r>
            <a:br>
              <a:rPr lang="uk-UA" dirty="0"/>
            </a:br>
            <a:r>
              <a:rPr lang="uk-UA" dirty="0"/>
              <a:t>Колористика. Колірний круг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Характеристики кольору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F52034-0550-4345-B889-8F299CE97086}"/>
              </a:ext>
            </a:extLst>
          </p:cNvPr>
          <p:cNvSpPr txBox="1"/>
          <p:nvPr/>
        </p:nvSpPr>
        <p:spPr>
          <a:xfrm>
            <a:off x="72008" y="1806681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Яскравість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8A2312-944F-4066-9E7D-935A522E83AE}"/>
              </a:ext>
            </a:extLst>
          </p:cNvPr>
          <p:cNvSpPr txBox="1"/>
          <p:nvPr/>
        </p:nvSpPr>
        <p:spPr>
          <a:xfrm>
            <a:off x="72008" y="2393515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Однаково насичені відтінки, що відносяться до одного й того ж кольору спектру, можуть відрізнятися один від одного ступеню яскравості. Наприклад, при зменшенні яскравості синій колір поступово наближається до чорного.</a:t>
            </a:r>
          </a:p>
        </p:txBody>
      </p:sp>
      <p:graphicFrame>
        <p:nvGraphicFramePr>
          <p:cNvPr id="10" name="Таблиця 9">
            <a:extLst>
              <a:ext uri="{FF2B5EF4-FFF2-40B4-BE49-F238E27FC236}">
                <a16:creationId xmlns:a16="http://schemas.microsoft.com/office/drawing/2014/main" id="{FF4D1974-57B3-427B-BCE9-44B3A12F14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488873"/>
              </p:ext>
            </p:extLst>
          </p:nvPr>
        </p:nvGraphicFramePr>
        <p:xfrm>
          <a:off x="1393413" y="4824253"/>
          <a:ext cx="9405174" cy="1527015"/>
        </p:xfrm>
        <a:graphic>
          <a:graphicData uri="http://schemas.openxmlformats.org/drawingml/2006/table">
            <a:tbl>
              <a:tblPr/>
              <a:tblGrid>
                <a:gridCol w="1567529">
                  <a:extLst>
                    <a:ext uri="{9D8B030D-6E8A-4147-A177-3AD203B41FA5}">
                      <a16:colId xmlns:a16="http://schemas.microsoft.com/office/drawing/2014/main" val="3195866119"/>
                    </a:ext>
                  </a:extLst>
                </a:gridCol>
                <a:gridCol w="1567529">
                  <a:extLst>
                    <a:ext uri="{9D8B030D-6E8A-4147-A177-3AD203B41FA5}">
                      <a16:colId xmlns:a16="http://schemas.microsoft.com/office/drawing/2014/main" val="2198524998"/>
                    </a:ext>
                  </a:extLst>
                </a:gridCol>
                <a:gridCol w="1567529">
                  <a:extLst>
                    <a:ext uri="{9D8B030D-6E8A-4147-A177-3AD203B41FA5}">
                      <a16:colId xmlns:a16="http://schemas.microsoft.com/office/drawing/2014/main" val="1351408263"/>
                    </a:ext>
                  </a:extLst>
                </a:gridCol>
                <a:gridCol w="1567529">
                  <a:extLst>
                    <a:ext uri="{9D8B030D-6E8A-4147-A177-3AD203B41FA5}">
                      <a16:colId xmlns:a16="http://schemas.microsoft.com/office/drawing/2014/main" val="1799824868"/>
                    </a:ext>
                  </a:extLst>
                </a:gridCol>
                <a:gridCol w="1567529">
                  <a:extLst>
                    <a:ext uri="{9D8B030D-6E8A-4147-A177-3AD203B41FA5}">
                      <a16:colId xmlns:a16="http://schemas.microsoft.com/office/drawing/2014/main" val="3678798540"/>
                    </a:ext>
                  </a:extLst>
                </a:gridCol>
                <a:gridCol w="1567529">
                  <a:extLst>
                    <a:ext uri="{9D8B030D-6E8A-4147-A177-3AD203B41FA5}">
                      <a16:colId xmlns:a16="http://schemas.microsoft.com/office/drawing/2014/main" val="1710868954"/>
                    </a:ext>
                  </a:extLst>
                </a:gridCol>
              </a:tblGrid>
              <a:tr h="1527015">
                <a:tc>
                  <a:txBody>
                    <a:bodyPr/>
                    <a:lstStyle/>
                    <a:p>
                      <a:r>
                        <a:rPr lang="uk-UA" dirty="0">
                          <a:effectLst/>
                        </a:rPr>
                        <a:t> 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effectLst/>
                        </a:rPr>
                        <a:t>     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effectLst/>
                        </a:rPr>
                        <a:t>     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effectLst/>
                        </a:rPr>
                        <a:t>     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     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effectLst/>
                        </a:rPr>
                        <a:t> 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366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23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Колір. Теорія кольору.</a:t>
            </a:r>
            <a:br>
              <a:rPr lang="uk-UA" dirty="0"/>
            </a:br>
            <a:r>
              <a:rPr lang="uk-UA" dirty="0"/>
              <a:t>Колористика. Колірний круг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Насиченість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54DF72-41BA-4DB1-80CC-7F6A84400946}"/>
              </a:ext>
            </a:extLst>
          </p:cNvPr>
          <p:cNvSpPr txBox="1"/>
          <p:nvPr/>
        </p:nvSpPr>
        <p:spPr>
          <a:xfrm>
            <a:off x="70929" y="1806681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Два відтінки одного тону можуть розрізнятися ступенем насиченості. Наприклад, при зменшенні насиченості синій колір наближається до сірого.</a:t>
            </a:r>
          </a:p>
        </p:txBody>
      </p:sp>
      <p:graphicFrame>
        <p:nvGraphicFramePr>
          <p:cNvPr id="9" name="Таблиця 8">
            <a:extLst>
              <a:ext uri="{FF2B5EF4-FFF2-40B4-BE49-F238E27FC236}">
                <a16:creationId xmlns:a16="http://schemas.microsoft.com/office/drawing/2014/main" id="{1A02546C-8BCE-4800-9A1A-EC7728FD0E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115422"/>
              </p:ext>
            </p:extLst>
          </p:nvPr>
        </p:nvGraphicFramePr>
        <p:xfrm>
          <a:off x="1393413" y="4031773"/>
          <a:ext cx="9405174" cy="1527015"/>
        </p:xfrm>
        <a:graphic>
          <a:graphicData uri="http://schemas.openxmlformats.org/drawingml/2006/table">
            <a:tbl>
              <a:tblPr/>
              <a:tblGrid>
                <a:gridCol w="1567529">
                  <a:extLst>
                    <a:ext uri="{9D8B030D-6E8A-4147-A177-3AD203B41FA5}">
                      <a16:colId xmlns:a16="http://schemas.microsoft.com/office/drawing/2014/main" val="87181574"/>
                    </a:ext>
                  </a:extLst>
                </a:gridCol>
                <a:gridCol w="1567529">
                  <a:extLst>
                    <a:ext uri="{9D8B030D-6E8A-4147-A177-3AD203B41FA5}">
                      <a16:colId xmlns:a16="http://schemas.microsoft.com/office/drawing/2014/main" val="2781213349"/>
                    </a:ext>
                  </a:extLst>
                </a:gridCol>
                <a:gridCol w="1567529">
                  <a:extLst>
                    <a:ext uri="{9D8B030D-6E8A-4147-A177-3AD203B41FA5}">
                      <a16:colId xmlns:a16="http://schemas.microsoft.com/office/drawing/2014/main" val="3180210386"/>
                    </a:ext>
                  </a:extLst>
                </a:gridCol>
                <a:gridCol w="1567529">
                  <a:extLst>
                    <a:ext uri="{9D8B030D-6E8A-4147-A177-3AD203B41FA5}">
                      <a16:colId xmlns:a16="http://schemas.microsoft.com/office/drawing/2014/main" val="3710466331"/>
                    </a:ext>
                  </a:extLst>
                </a:gridCol>
                <a:gridCol w="1567529">
                  <a:extLst>
                    <a:ext uri="{9D8B030D-6E8A-4147-A177-3AD203B41FA5}">
                      <a16:colId xmlns:a16="http://schemas.microsoft.com/office/drawing/2014/main" val="331250823"/>
                    </a:ext>
                  </a:extLst>
                </a:gridCol>
                <a:gridCol w="1567529">
                  <a:extLst>
                    <a:ext uri="{9D8B030D-6E8A-4147-A177-3AD203B41FA5}">
                      <a16:colId xmlns:a16="http://schemas.microsoft.com/office/drawing/2014/main" val="10666276"/>
                    </a:ext>
                  </a:extLst>
                </a:gridCol>
              </a:tblGrid>
              <a:tr h="1527015"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   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effectLst/>
                        </a:rPr>
                        <a:t>     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     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2EC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     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47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     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678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effectLst/>
                        </a:rPr>
                        <a:t> 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649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9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Колір. Теорія кольору.</a:t>
            </a:r>
            <a:br>
              <a:rPr lang="uk-UA" dirty="0"/>
            </a:br>
            <a:r>
              <a:rPr lang="uk-UA" dirty="0"/>
              <a:t>Колористика. Колірний круг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Ясність (світлість)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54DF72-41BA-4DB1-80CC-7F6A84400946}"/>
              </a:ext>
            </a:extLst>
          </p:cNvPr>
          <p:cNvSpPr txBox="1"/>
          <p:nvPr/>
        </p:nvSpPr>
        <p:spPr>
          <a:xfrm>
            <a:off x="70929" y="1806681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Ступінь близькості кольору до білого, називають ясністю (або світлістю).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Будь-який відтінок за найбільшого підвищення ясності, стає білим.</a:t>
            </a:r>
          </a:p>
        </p:txBody>
      </p:sp>
      <p:graphicFrame>
        <p:nvGraphicFramePr>
          <p:cNvPr id="10" name="Таблиця 9">
            <a:extLst>
              <a:ext uri="{FF2B5EF4-FFF2-40B4-BE49-F238E27FC236}">
                <a16:creationId xmlns:a16="http://schemas.microsoft.com/office/drawing/2014/main" id="{6D9C3837-AF03-4245-9096-393DE1CF9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125290"/>
              </p:ext>
            </p:extLst>
          </p:nvPr>
        </p:nvGraphicFramePr>
        <p:xfrm>
          <a:off x="1393413" y="4031772"/>
          <a:ext cx="9405174" cy="1527015"/>
        </p:xfrm>
        <a:graphic>
          <a:graphicData uri="http://schemas.openxmlformats.org/drawingml/2006/table">
            <a:tbl>
              <a:tblPr/>
              <a:tblGrid>
                <a:gridCol w="1567529">
                  <a:extLst>
                    <a:ext uri="{9D8B030D-6E8A-4147-A177-3AD203B41FA5}">
                      <a16:colId xmlns:a16="http://schemas.microsoft.com/office/drawing/2014/main" val="331253723"/>
                    </a:ext>
                  </a:extLst>
                </a:gridCol>
                <a:gridCol w="1567529">
                  <a:extLst>
                    <a:ext uri="{9D8B030D-6E8A-4147-A177-3AD203B41FA5}">
                      <a16:colId xmlns:a16="http://schemas.microsoft.com/office/drawing/2014/main" val="2365540678"/>
                    </a:ext>
                  </a:extLst>
                </a:gridCol>
                <a:gridCol w="1567529">
                  <a:extLst>
                    <a:ext uri="{9D8B030D-6E8A-4147-A177-3AD203B41FA5}">
                      <a16:colId xmlns:a16="http://schemas.microsoft.com/office/drawing/2014/main" val="2879344684"/>
                    </a:ext>
                  </a:extLst>
                </a:gridCol>
                <a:gridCol w="1567529">
                  <a:extLst>
                    <a:ext uri="{9D8B030D-6E8A-4147-A177-3AD203B41FA5}">
                      <a16:colId xmlns:a16="http://schemas.microsoft.com/office/drawing/2014/main" val="218518264"/>
                    </a:ext>
                  </a:extLst>
                </a:gridCol>
                <a:gridCol w="1567529">
                  <a:extLst>
                    <a:ext uri="{9D8B030D-6E8A-4147-A177-3AD203B41FA5}">
                      <a16:colId xmlns:a16="http://schemas.microsoft.com/office/drawing/2014/main" val="4105570662"/>
                    </a:ext>
                  </a:extLst>
                </a:gridCol>
                <a:gridCol w="1567529">
                  <a:extLst>
                    <a:ext uri="{9D8B030D-6E8A-4147-A177-3AD203B41FA5}">
                      <a16:colId xmlns:a16="http://schemas.microsoft.com/office/drawing/2014/main" val="2119911010"/>
                    </a:ext>
                  </a:extLst>
                </a:gridCol>
              </a:tblGrid>
              <a:tr h="1527015"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  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     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effectLst/>
                        </a:rPr>
                        <a:t>     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     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effectLst/>
                        </a:rPr>
                        <a:t>     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effectLst/>
                        </a:rPr>
                        <a:t>   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450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883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Колір. Теорія кольору.</a:t>
            </a:r>
            <a:br>
              <a:rPr lang="uk-UA" dirty="0"/>
            </a:br>
            <a:r>
              <a:rPr lang="uk-UA" dirty="0"/>
              <a:t>Колористика. Колірний круг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Кольоровий тон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54DF72-41BA-4DB1-80CC-7F6A84400946}"/>
              </a:ext>
            </a:extLst>
          </p:cNvPr>
          <p:cNvSpPr txBox="1"/>
          <p:nvPr/>
        </p:nvSpPr>
        <p:spPr>
          <a:xfrm>
            <a:off x="70929" y="1806681"/>
            <a:ext cx="12050142" cy="3000821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Будь-який хроматичний колір може бути віднесеним до певного спектрального кольору. Відтінки, що схожі з одним і тим самим кольором спектру (але розрізняються, наприклад, насиченістю і яскравістю), належать до одного і того ж тону. При зміні тону, наприклад, синього кольору в зеленому напрямку спектру він змінюється на блакитний, в зворотному — на фіолетовий.</a:t>
            </a:r>
          </a:p>
        </p:txBody>
      </p:sp>
      <p:graphicFrame>
        <p:nvGraphicFramePr>
          <p:cNvPr id="9" name="Таблиця 8">
            <a:extLst>
              <a:ext uri="{FF2B5EF4-FFF2-40B4-BE49-F238E27FC236}">
                <a16:creationId xmlns:a16="http://schemas.microsoft.com/office/drawing/2014/main" id="{C3B4D731-5F07-4107-883A-52B20EF33F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705113"/>
              </p:ext>
            </p:extLst>
          </p:nvPr>
        </p:nvGraphicFramePr>
        <p:xfrm>
          <a:off x="1393413" y="4905532"/>
          <a:ext cx="9405174" cy="1527014"/>
        </p:xfrm>
        <a:graphic>
          <a:graphicData uri="http://schemas.openxmlformats.org/drawingml/2006/table">
            <a:tbl>
              <a:tblPr/>
              <a:tblGrid>
                <a:gridCol w="1567529">
                  <a:extLst>
                    <a:ext uri="{9D8B030D-6E8A-4147-A177-3AD203B41FA5}">
                      <a16:colId xmlns:a16="http://schemas.microsoft.com/office/drawing/2014/main" val="4220642050"/>
                    </a:ext>
                  </a:extLst>
                </a:gridCol>
                <a:gridCol w="1567529">
                  <a:extLst>
                    <a:ext uri="{9D8B030D-6E8A-4147-A177-3AD203B41FA5}">
                      <a16:colId xmlns:a16="http://schemas.microsoft.com/office/drawing/2014/main" val="40726462"/>
                    </a:ext>
                  </a:extLst>
                </a:gridCol>
                <a:gridCol w="1567529">
                  <a:extLst>
                    <a:ext uri="{9D8B030D-6E8A-4147-A177-3AD203B41FA5}">
                      <a16:colId xmlns:a16="http://schemas.microsoft.com/office/drawing/2014/main" val="939712385"/>
                    </a:ext>
                  </a:extLst>
                </a:gridCol>
                <a:gridCol w="1567529">
                  <a:extLst>
                    <a:ext uri="{9D8B030D-6E8A-4147-A177-3AD203B41FA5}">
                      <a16:colId xmlns:a16="http://schemas.microsoft.com/office/drawing/2014/main" val="4048190938"/>
                    </a:ext>
                  </a:extLst>
                </a:gridCol>
                <a:gridCol w="1567529">
                  <a:extLst>
                    <a:ext uri="{9D8B030D-6E8A-4147-A177-3AD203B41FA5}">
                      <a16:colId xmlns:a16="http://schemas.microsoft.com/office/drawing/2014/main" val="636184571"/>
                    </a:ext>
                  </a:extLst>
                </a:gridCol>
                <a:gridCol w="1567529">
                  <a:extLst>
                    <a:ext uri="{9D8B030D-6E8A-4147-A177-3AD203B41FA5}">
                      <a16:colId xmlns:a16="http://schemas.microsoft.com/office/drawing/2014/main" val="4159147273"/>
                    </a:ext>
                  </a:extLst>
                </a:gridCol>
              </a:tblGrid>
              <a:tr h="1527014"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   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     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     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     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     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effectLst/>
                        </a:rPr>
                        <a:t>    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304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3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Колірні моделі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Пригадаємо три найпоширеніші колірні моделі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FF"/>
                </a:solidFill>
              </a:rPr>
              <a:t>та принципи кодування кольору в них.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41737F-4711-4DD3-BF3D-779D9A403FE3}"/>
              </a:ext>
            </a:extLst>
          </p:cNvPr>
          <p:cNvSpPr txBox="1"/>
          <p:nvPr/>
        </p:nvSpPr>
        <p:spPr>
          <a:xfrm>
            <a:off x="72007" y="2266145"/>
            <a:ext cx="3973051" cy="92333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i="1" kern="0" dirty="0">
                <a:solidFill>
                  <a:srgbClr val="FFFFFF"/>
                </a:solidFill>
              </a:rPr>
              <a:t>RGB</a:t>
            </a:r>
            <a:endParaRPr lang="uk-UA" sz="5400" b="1" i="1" kern="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6B509D-7F32-4D98-AF1B-F69C76DB7E7A}"/>
              </a:ext>
            </a:extLst>
          </p:cNvPr>
          <p:cNvSpPr txBox="1"/>
          <p:nvPr/>
        </p:nvSpPr>
        <p:spPr>
          <a:xfrm>
            <a:off x="4110553" y="2266145"/>
            <a:ext cx="3973051" cy="92333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i="1" kern="0" dirty="0">
                <a:solidFill>
                  <a:srgbClr val="FFFFFF"/>
                </a:solidFill>
              </a:rPr>
              <a:t>CMYK</a:t>
            </a:r>
            <a:endParaRPr lang="uk-UA" sz="54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997BF3-260C-4CB2-9CA0-9375CD948A62}"/>
              </a:ext>
            </a:extLst>
          </p:cNvPr>
          <p:cNvSpPr txBox="1"/>
          <p:nvPr/>
        </p:nvSpPr>
        <p:spPr>
          <a:xfrm>
            <a:off x="8149099" y="2266145"/>
            <a:ext cx="3973051" cy="92333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i="1" kern="0" dirty="0">
                <a:solidFill>
                  <a:srgbClr val="FFFFFF"/>
                </a:solidFill>
              </a:rPr>
              <a:t>HSB</a:t>
            </a:r>
            <a:endParaRPr lang="uk-UA" sz="5400" b="1" i="1" kern="0" dirty="0">
              <a:solidFill>
                <a:srgbClr val="FFFFFF"/>
              </a:solidFill>
            </a:endParaRPr>
          </a:p>
        </p:txBody>
      </p:sp>
      <p:pic>
        <p:nvPicPr>
          <p:cNvPr id="13314" name="Picture 2" descr="Результат пошуку зображень за запитом &quot;RGB&quot;">
            <a:extLst>
              <a:ext uri="{FF2B5EF4-FFF2-40B4-BE49-F238E27FC236}">
                <a16:creationId xmlns:a16="http://schemas.microsoft.com/office/drawing/2014/main" id="{460025F4-75CA-4C21-827B-E87B2A454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90" y="3189475"/>
            <a:ext cx="3369283" cy="336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Результат пошуку зображень за запитом &quot;CMYK&quot;">
            <a:extLst>
              <a:ext uri="{FF2B5EF4-FFF2-40B4-BE49-F238E27FC236}">
                <a16:creationId xmlns:a16="http://schemas.microsoft.com/office/drawing/2014/main" id="{6C33259F-D63F-4CF1-A267-AC14B367A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349" y="3275254"/>
            <a:ext cx="3383663" cy="338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upload.wikimedia.org/wikipedia/commons/e/e0/HSV_cylinder.png">
            <a:extLst>
              <a:ext uri="{FF2B5EF4-FFF2-40B4-BE49-F238E27FC236}">
                <a16:creationId xmlns:a16="http://schemas.microsoft.com/office/drawing/2014/main" id="{31135C75-DC90-468A-8C11-A5DDE58DC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432" y="3347622"/>
            <a:ext cx="3820768" cy="305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06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Колірні моделі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моделі </a:t>
            </a:r>
            <a:r>
              <a:rPr lang="en-US" sz="2800" b="1" i="1" kern="0" dirty="0">
                <a:solidFill>
                  <a:srgbClr val="FFFF00"/>
                </a:solidFill>
              </a:rPr>
              <a:t>RGB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кольори отримуються змішуванням трьох базових кольорів: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214E5289-DB72-42AE-B07A-F7A4EF5D1FD3}"/>
              </a:ext>
            </a:extLst>
          </p:cNvPr>
          <p:cNvSpPr/>
          <p:nvPr/>
        </p:nvSpPr>
        <p:spPr>
          <a:xfrm>
            <a:off x="72008" y="2248568"/>
            <a:ext cx="3973050" cy="12926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Червоний</a:t>
            </a:r>
            <a:endParaRPr lang="en-US" sz="3200" b="1" i="1" kern="0" dirty="0">
              <a:solidFill>
                <a:srgbClr val="FFFFFF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(</a:t>
            </a:r>
            <a:r>
              <a:rPr lang="uk-UA" sz="32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3200" b="1" i="1" kern="0" dirty="0">
                <a:solidFill>
                  <a:srgbClr val="FFFFFF"/>
                </a:solidFill>
              </a:rPr>
              <a:t>. </a:t>
            </a:r>
            <a:r>
              <a:rPr lang="en-US" sz="3200" b="1" i="1" kern="0" dirty="0">
                <a:solidFill>
                  <a:srgbClr val="FFFF00"/>
                </a:solidFill>
              </a:rPr>
              <a:t>R</a:t>
            </a:r>
            <a:r>
              <a:rPr lang="en-US" sz="3200" b="1" i="1" kern="0" dirty="0">
                <a:solidFill>
                  <a:srgbClr val="FFFFFF"/>
                </a:solidFill>
              </a:rPr>
              <a:t>ed)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1FBEB608-6517-4834-9AA0-0869B4ED66DF}"/>
              </a:ext>
            </a:extLst>
          </p:cNvPr>
          <p:cNvSpPr/>
          <p:nvPr/>
        </p:nvSpPr>
        <p:spPr>
          <a:xfrm>
            <a:off x="72008" y="3635908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Зелений</a:t>
            </a:r>
            <a:endParaRPr lang="en-US" sz="3200" b="1" i="1" kern="0" dirty="0">
              <a:solidFill>
                <a:srgbClr val="FFFFFF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(</a:t>
            </a:r>
            <a:r>
              <a:rPr lang="uk-UA" sz="32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3200" b="1" i="1" kern="0" dirty="0">
                <a:solidFill>
                  <a:srgbClr val="FFFFFF"/>
                </a:solidFill>
              </a:rPr>
              <a:t>. </a:t>
            </a:r>
            <a:r>
              <a:rPr lang="en-US" sz="3200" b="1" i="1" kern="0" dirty="0">
                <a:solidFill>
                  <a:srgbClr val="FFFF00"/>
                </a:solidFill>
              </a:rPr>
              <a:t>G</a:t>
            </a:r>
            <a:r>
              <a:rPr lang="en-US" sz="3200" b="1" i="1" kern="0" dirty="0">
                <a:solidFill>
                  <a:srgbClr val="FFFFFF"/>
                </a:solidFill>
              </a:rPr>
              <a:t>reen)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3BC7A12A-2C78-41E8-911D-7614FE755D48}"/>
              </a:ext>
            </a:extLst>
          </p:cNvPr>
          <p:cNvSpPr/>
          <p:nvPr/>
        </p:nvSpPr>
        <p:spPr>
          <a:xfrm>
            <a:off x="72008" y="5008887"/>
            <a:ext cx="3973050" cy="12926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Синій</a:t>
            </a:r>
            <a:endParaRPr lang="en-US" sz="3200" b="1" i="1" kern="0" dirty="0">
              <a:solidFill>
                <a:srgbClr val="FFFFFF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(</a:t>
            </a:r>
            <a:r>
              <a:rPr lang="uk-UA" sz="32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3200" b="1" i="1" kern="0" dirty="0">
                <a:solidFill>
                  <a:srgbClr val="FFFFFF"/>
                </a:solidFill>
              </a:rPr>
              <a:t>. </a:t>
            </a:r>
            <a:r>
              <a:rPr lang="en-US" sz="3200" b="1" i="1" kern="0" dirty="0">
                <a:solidFill>
                  <a:srgbClr val="FFFF00"/>
                </a:solidFill>
              </a:rPr>
              <a:t>B</a:t>
            </a:r>
            <a:r>
              <a:rPr lang="en-US" sz="3200" b="1" i="1" kern="0" dirty="0">
                <a:solidFill>
                  <a:srgbClr val="FFFFFF"/>
                </a:solidFill>
              </a:rPr>
              <a:t>lue)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B01E5B-07DC-40DB-8FF8-6A304AA4BFA7}"/>
              </a:ext>
            </a:extLst>
          </p:cNvPr>
          <p:cNvSpPr txBox="1"/>
          <p:nvPr/>
        </p:nvSpPr>
        <p:spPr>
          <a:xfrm>
            <a:off x="4205396" y="2248568"/>
            <a:ext cx="7916753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Їх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основними кольорами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95C20FB-2C19-4ACC-8CBC-C7A1D9B38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262" y="2849822"/>
            <a:ext cx="4395020" cy="370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1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Колірні моделі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Інтенсивність кожного з базових кольорів кодується цілим числом у межах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5AFFDE-02E8-4B23-B739-BB8CEF050FA2}"/>
              </a:ext>
            </a:extLst>
          </p:cNvPr>
          <p:cNvSpPr txBox="1"/>
          <p:nvPr/>
        </p:nvSpPr>
        <p:spPr>
          <a:xfrm>
            <a:off x="72008" y="2248568"/>
            <a:ext cx="12050142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від 0 (колір відсутній)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8C5E38-46CB-4B12-83BC-F53D531614A5}"/>
              </a:ext>
            </a:extLst>
          </p:cNvPr>
          <p:cNvSpPr txBox="1"/>
          <p:nvPr/>
        </p:nvSpPr>
        <p:spPr>
          <a:xfrm>
            <a:off x="72008" y="2985987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B6955D-EFFA-45B7-A27E-9EF1CB533E9D}"/>
              </a:ext>
            </a:extLst>
          </p:cNvPr>
          <p:cNvSpPr txBox="1"/>
          <p:nvPr/>
        </p:nvSpPr>
        <p:spPr>
          <a:xfrm>
            <a:off x="72008" y="3608027"/>
            <a:ext cx="12050142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255 (яскравість кольору найбільша)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CCBBE8-9667-4CDE-90F8-8802D21E5A14}"/>
              </a:ext>
            </a:extLst>
          </p:cNvPr>
          <p:cNvSpPr txBox="1"/>
          <p:nvPr/>
        </p:nvSpPr>
        <p:spPr>
          <a:xfrm>
            <a:off x="72008" y="4353178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Таким чином, отримуємо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9149D3-1F7D-404F-8CE7-9A23763138A5}"/>
              </a:ext>
            </a:extLst>
          </p:cNvPr>
          <p:cNvSpPr txBox="1"/>
          <p:nvPr/>
        </p:nvSpPr>
        <p:spPr>
          <a:xfrm>
            <a:off x="72008" y="4975218"/>
            <a:ext cx="12050142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256</a:t>
            </a:r>
            <a:r>
              <a:rPr lang="en-US" sz="3600" b="1" i="1" kern="0" dirty="0">
                <a:solidFill>
                  <a:srgbClr val="FFFFFF"/>
                </a:solidFill>
              </a:rPr>
              <a:t>x256x256 = 16 777216 </a:t>
            </a:r>
            <a:r>
              <a:rPr lang="uk-UA" sz="3600" b="1" i="1" kern="0" dirty="0">
                <a:solidFill>
                  <a:srgbClr val="FFFFFF"/>
                </a:solidFill>
              </a:rPr>
              <a:t>різних кольорів.</a:t>
            </a:r>
          </a:p>
        </p:txBody>
      </p:sp>
    </p:spTree>
    <p:extLst>
      <p:ext uri="{BB962C8B-B14F-4D97-AF65-F5344CB8AC3E}">
        <p14:creationId xmlns:p14="http://schemas.microsoft.com/office/powerpoint/2010/main" val="40662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233667</TotalTime>
  <Words>1059</Words>
  <Application>Microsoft Office PowerPoint</Application>
  <PresentationFormat>Широкий екран</PresentationFormat>
  <Paragraphs>150</Paragraphs>
  <Slides>23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29" baseType="lpstr">
      <vt:lpstr>Arial</vt:lpstr>
      <vt:lpstr>Comic Sans MS</vt:lpstr>
      <vt:lpstr>Times New Roman</vt:lpstr>
      <vt:lpstr>Verdana</vt:lpstr>
      <vt:lpstr>Wingdings</vt:lpstr>
      <vt:lpstr>Тема Office</vt:lpstr>
      <vt:lpstr>Колір. Теорія кольору. Колористика. Колірний круг. Система Pantone. Колір в рекламі. Насиченість, світлість, колірний тон, психологія кольору</vt:lpstr>
      <vt:lpstr>Колір. Теорія кольору. Колористика. Колірний круг</vt:lpstr>
      <vt:lpstr>Колір. Теорія кольору. Колористика. Колірний круг</vt:lpstr>
      <vt:lpstr>Колір. Теорія кольору. Колористика. Колірний круг</vt:lpstr>
      <vt:lpstr>Колір. Теорія кольору. Колористика. Колірний круг</vt:lpstr>
      <vt:lpstr>Колір. Теорія кольору. Колористика. Колірний круг</vt:lpstr>
      <vt:lpstr>Колірні моделі</vt:lpstr>
      <vt:lpstr>Колірні моделі</vt:lpstr>
      <vt:lpstr>Колірні моделі</vt:lpstr>
      <vt:lpstr>Колірні моделі</vt:lpstr>
      <vt:lpstr>Колірні моделі</vt:lpstr>
      <vt:lpstr>Колірні моделі</vt:lpstr>
      <vt:lpstr>Колір. Теорія кольору. Колористика. Колірний круг</vt:lpstr>
      <vt:lpstr>Колір. Теорія кольору. Колористика. Колірний круг</vt:lpstr>
      <vt:lpstr>Колір. Теорія кольору. Колористика. Колірний круг</vt:lpstr>
      <vt:lpstr>Колір. Теорія кольору. Колористика. Колірний круг</vt:lpstr>
      <vt:lpstr>Психологія кольору</vt:lpstr>
      <vt:lpstr>Психологія кольору</vt:lpstr>
      <vt:lpstr>Створення гармонійних колірних поєднань</vt:lpstr>
      <vt:lpstr>Створення гармонійних колірних поєднань</vt:lpstr>
      <vt:lpstr>Дайте відповіді на запитання</vt:lpstr>
      <vt:lpstr>Домашнє завдання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Валерій Осадчий</cp:lastModifiedBy>
  <cp:revision>1212</cp:revision>
  <dcterms:created xsi:type="dcterms:W3CDTF">2016-06-06T19:48:43Z</dcterms:created>
  <dcterms:modified xsi:type="dcterms:W3CDTF">2021-01-18T10:30:51Z</dcterms:modified>
</cp:coreProperties>
</file>